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87" r:id="rId2"/>
    <p:sldId id="388" r:id="rId3"/>
    <p:sldId id="389" r:id="rId4"/>
    <p:sldId id="390" r:id="rId5"/>
    <p:sldId id="391" r:id="rId6"/>
    <p:sldId id="39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BDBB7E-A12B-418B-AD9D-C8969C709915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69B623-6576-4BDA-A32C-DCA07585C5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014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69B623-6576-4BDA-A32C-DCA07585C56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1299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69B623-6576-4BDA-A32C-DCA07585C56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129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AB5C7-BDA3-41DD-8C30-0913B9A41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738A68-2C11-480B-83DC-448B60DD3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AB2DB-9058-4D76-85DA-F248855E3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16B71-C853-4B39-808D-D7DA3ACBE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95C51-690E-4D62-AA51-FF0A93E18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779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333B8-B99B-4D79-A0EF-49D0990EC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FA17E6-8259-4D6C-94FD-F7CDD35A25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EFF52-4A47-40CB-A089-5E571ECF7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25D72-074E-48BE-96D1-1421D09D0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07AD7-23CD-466E-BA37-816533164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394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3DC513-1862-447D-80C4-D9E3FC2123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B8F70-9B04-4CC4-8B55-DA29CFE41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12CF1-03B8-443B-8A78-8FB5A9157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E3D1A-2A71-4715-A32B-B434F8A7C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97-BDF9-4F3C-9EDE-00A97EB7B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530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CBE52-5762-458C-B88A-3DA574659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FF4F8-61FD-4D14-99EF-8B90CC748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6EAF-3600-46E4-AB96-31E44541D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24730-1866-493B-8FD4-F10FE4626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88D98-9010-423A-972C-F6F54C3DD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6464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F6F0C-7D64-4C0E-A04C-312D3460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46353-F57C-4378-9DF7-A57852208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3B935-C914-4F85-BBC8-4E2473211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D1A95-827A-48A5-8401-5DAA19054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6E98E-8BEA-4C6A-B554-D07EF1F2B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2376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5040-5209-4C2C-B101-140C2C5A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438DC-5F5F-4589-B367-76664A09E9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A89FB-FDCD-454F-A3EB-57A58530F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65A4F7-77B5-4D29-84A3-FE6546731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A4AD0-AD59-4687-AE4D-8E4172616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935D6-F0AD-4808-AA56-9D4901EE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0678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19D86-D9FC-4673-AA4A-6C2856E1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30C99-EEEA-464A-A001-0723594CC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E1FAB2-B260-491B-8090-69CB56A24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605035-E186-42EA-979C-6F120447BE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372D18-F1BA-4EC6-836A-6875C3B8C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83D60-43F0-4A88-AAB6-F554B536D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CD65EE-2A54-41C8-9CD9-7D8D0E898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463FC6-96AB-4630-A96C-6318EADDE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840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0263-B411-4336-84AB-63A2DD5D3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B29379-C8C3-44BA-A246-F7FE04312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21F89-2F60-4C47-A06B-DB566858E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AF8988-BAE2-4A70-BA5C-8945EC0D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850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4238A3-610F-44B2-A896-4B8E28940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7A1A77-95A4-4E54-9A99-F37EB911F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10A189-6FA7-4F08-AFA3-9D63DDF26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759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C7E33-324E-4E25-A495-CE6CA368E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21AC1-79D0-4450-AF57-A8344DEEB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F3EC5D-BDB7-4E19-A945-C95AF90C2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6B5E-EAE2-497D-B54E-B0179C2F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4DF8E9-2913-4AE6-8B0D-6F9FEF258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4BAF1-5E39-4C0E-AD87-3652EB18F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803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C5014-5745-4E36-926B-9EA103A0A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B1D6BE-E977-46A2-A869-8CE674187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689714-3947-4002-83A5-2E0F4D308F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38EBF8-E517-4926-9815-C6F40C90B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1B24E-DAD6-47BF-8ED5-8BE649258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5866C5-F436-4206-8E43-D874A3855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8304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68143B-3898-4387-B95B-D76A8DF75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F49180-B5C5-4199-85A9-8D90F34B3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55B02-A90C-4FF5-8E70-BFA8A8C06B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89BD3-6DD9-4A64-89E8-DF06E497252B}" type="datetimeFigureOut">
              <a:rPr lang="ru-RU" smtClean="0"/>
              <a:t>17.03.2022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7A05B-3A25-49D2-B56C-09B9860655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EB91D-97ED-43B0-B3FF-8472DE8EE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71DA9-765E-4FB0-B131-9805A26219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5995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979B8D-C66F-4F6E-8452-D06EF875A528}"/>
              </a:ext>
            </a:extLst>
          </p:cNvPr>
          <p:cNvSpPr/>
          <p:nvPr/>
        </p:nvSpPr>
        <p:spPr>
          <a:xfrm>
            <a:off x="225761" y="4375385"/>
            <a:ext cx="9144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VNA</a:t>
            </a:r>
            <a:endParaRPr lang="ru-R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8CF3C1-64F0-4D26-9EB5-8C408D76E3B9}"/>
              </a:ext>
            </a:extLst>
          </p:cNvPr>
          <p:cNvSpPr/>
          <p:nvPr/>
        </p:nvSpPr>
        <p:spPr>
          <a:xfrm>
            <a:off x="1934820" y="2698985"/>
            <a:ext cx="9144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Cable</a:t>
            </a:r>
          </a:p>
          <a:p>
            <a:pPr algn="ctr"/>
            <a:r>
              <a:rPr lang="en-GB" dirty="0"/>
              <a:t>Port I</a:t>
            </a:r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2D6EB2-A406-416A-9578-1E56B3F0AA35}"/>
              </a:ext>
            </a:extLst>
          </p:cNvPr>
          <p:cNvSpPr/>
          <p:nvPr/>
        </p:nvSpPr>
        <p:spPr>
          <a:xfrm>
            <a:off x="4569159" y="2698985"/>
            <a:ext cx="1404257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Microstrip</a:t>
            </a:r>
          </a:p>
          <a:p>
            <a:pPr algn="ctr"/>
            <a:r>
              <a:rPr lang="en-GB" dirty="0"/>
              <a:t>PCB cell</a:t>
            </a:r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895C46-3FBD-42E0-9FC6-0C8EB84595C8}"/>
              </a:ext>
            </a:extLst>
          </p:cNvPr>
          <p:cNvSpPr/>
          <p:nvPr/>
        </p:nvSpPr>
        <p:spPr>
          <a:xfrm>
            <a:off x="4851961" y="4560250"/>
            <a:ext cx="870857" cy="390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Sample</a:t>
            </a:r>
            <a:endParaRPr lang="ru-RU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12ECCD-6F09-4AA2-BB16-0CD04EC19883}"/>
              </a:ext>
            </a:extLst>
          </p:cNvPr>
          <p:cNvSpPr/>
          <p:nvPr/>
        </p:nvSpPr>
        <p:spPr>
          <a:xfrm>
            <a:off x="1934820" y="6051785"/>
            <a:ext cx="9144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Cable</a:t>
            </a:r>
          </a:p>
          <a:p>
            <a:pPr algn="ctr"/>
            <a:r>
              <a:rPr lang="en-GB" dirty="0"/>
              <a:t>Port II</a:t>
            </a:r>
            <a:endParaRPr lang="ru-R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9A1CAF-46EF-43DC-B262-3A81D5A8B99E}"/>
              </a:ext>
            </a:extLst>
          </p:cNvPr>
          <p:cNvSpPr/>
          <p:nvPr/>
        </p:nvSpPr>
        <p:spPr>
          <a:xfrm>
            <a:off x="4593542" y="6051785"/>
            <a:ext cx="1404257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Microstrip</a:t>
            </a:r>
          </a:p>
          <a:p>
            <a:pPr algn="ctr"/>
            <a:r>
              <a:rPr lang="en-GB" dirty="0"/>
              <a:t>PCB cell</a:t>
            </a:r>
            <a:endParaRPr lang="ru-RU" dirty="0"/>
          </a:p>
        </p:txBody>
      </p:sp>
      <p:sp>
        <p:nvSpPr>
          <p:cNvPr id="12" name="Arrow: Left-Up 11">
            <a:extLst>
              <a:ext uri="{FF2B5EF4-FFF2-40B4-BE49-F238E27FC236}">
                <a16:creationId xmlns:a16="http://schemas.microsoft.com/office/drawing/2014/main" id="{B288F0E5-8C80-4E6F-9A12-E08BD81E7A74}"/>
              </a:ext>
            </a:extLst>
          </p:cNvPr>
          <p:cNvSpPr>
            <a:spLocks noChangeAspect="1"/>
          </p:cNvSpPr>
          <p:nvPr/>
        </p:nvSpPr>
        <p:spPr>
          <a:xfrm rot="10800000">
            <a:off x="410818" y="2851385"/>
            <a:ext cx="1524001" cy="1524000"/>
          </a:xfrm>
          <a:prstGeom prst="leftUpArrow">
            <a:avLst>
              <a:gd name="adj1" fmla="val 19286"/>
              <a:gd name="adj2" fmla="val 1714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E19282BA-6546-43B3-8AAF-5FB949BCA5F4}"/>
              </a:ext>
            </a:extLst>
          </p:cNvPr>
          <p:cNvSpPr/>
          <p:nvPr/>
        </p:nvSpPr>
        <p:spPr>
          <a:xfrm rot="16200000">
            <a:off x="3451967" y="2226869"/>
            <a:ext cx="484632" cy="1668349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Arrow: Up-Down 13">
            <a:extLst>
              <a:ext uri="{FF2B5EF4-FFF2-40B4-BE49-F238E27FC236}">
                <a16:creationId xmlns:a16="http://schemas.microsoft.com/office/drawing/2014/main" id="{8381E6E6-5F87-43E8-89FD-730A600396B0}"/>
              </a:ext>
            </a:extLst>
          </p:cNvPr>
          <p:cNvSpPr/>
          <p:nvPr/>
        </p:nvSpPr>
        <p:spPr>
          <a:xfrm>
            <a:off x="5053354" y="3460985"/>
            <a:ext cx="484632" cy="106521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Arrow: Up-Down 14">
            <a:extLst>
              <a:ext uri="{FF2B5EF4-FFF2-40B4-BE49-F238E27FC236}">
                <a16:creationId xmlns:a16="http://schemas.microsoft.com/office/drawing/2014/main" id="{ED2CCE5E-0CF7-4BD2-8199-01880D2510C2}"/>
              </a:ext>
            </a:extLst>
          </p:cNvPr>
          <p:cNvSpPr/>
          <p:nvPr/>
        </p:nvSpPr>
        <p:spPr>
          <a:xfrm>
            <a:off x="5053354" y="4996223"/>
            <a:ext cx="484632" cy="105556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4E4C9CAD-8BF6-4424-81D9-38BE854D1A76}"/>
              </a:ext>
            </a:extLst>
          </p:cNvPr>
          <p:cNvSpPr/>
          <p:nvPr/>
        </p:nvSpPr>
        <p:spPr>
          <a:xfrm rot="16200000">
            <a:off x="3464159" y="5629743"/>
            <a:ext cx="484632" cy="164396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Arrow: Left-Up 16">
            <a:extLst>
              <a:ext uri="{FF2B5EF4-FFF2-40B4-BE49-F238E27FC236}">
                <a16:creationId xmlns:a16="http://schemas.microsoft.com/office/drawing/2014/main" id="{380C4CF8-99DC-4C5E-8E13-5A712CFAD6DD}"/>
              </a:ext>
            </a:extLst>
          </p:cNvPr>
          <p:cNvSpPr>
            <a:spLocks noChangeAspect="1"/>
          </p:cNvSpPr>
          <p:nvPr/>
        </p:nvSpPr>
        <p:spPr>
          <a:xfrm rot="5400000">
            <a:off x="389049" y="5170043"/>
            <a:ext cx="1524001" cy="1524000"/>
          </a:xfrm>
          <a:prstGeom prst="leftUpArrow">
            <a:avLst>
              <a:gd name="adj1" fmla="val 19286"/>
              <a:gd name="adj2" fmla="val 1714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35A9EC47-21F2-45FE-B603-652FFEA5C701}"/>
              </a:ext>
            </a:extLst>
          </p:cNvPr>
          <p:cNvSpPr/>
          <p:nvPr/>
        </p:nvSpPr>
        <p:spPr>
          <a:xfrm rot="10800000">
            <a:off x="2919031" y="3060363"/>
            <a:ext cx="637121" cy="3373094"/>
          </a:xfrm>
          <a:prstGeom prst="leftBrace">
            <a:avLst>
              <a:gd name="adj1" fmla="val 28333"/>
              <a:gd name="adj2" fmla="val 5223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5AF254-7A88-4709-9FB6-6BC79D84C560}"/>
              </a:ext>
            </a:extLst>
          </p:cNvPr>
          <p:cNvSpPr txBox="1"/>
          <p:nvPr/>
        </p:nvSpPr>
        <p:spPr>
          <a:xfrm>
            <a:off x="3464565" y="4321169"/>
            <a:ext cx="13987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Stage I:</a:t>
            </a:r>
          </a:p>
          <a:p>
            <a:r>
              <a:rPr lang="en-GB" sz="2000" dirty="0"/>
              <a:t>SOLT/</a:t>
            </a:r>
            <a:r>
              <a:rPr lang="en-GB" sz="2000" dirty="0" err="1"/>
              <a:t>TOSM</a:t>
            </a:r>
            <a:endParaRPr lang="ru-RU" sz="20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73B2E2A-6AE1-48DF-8443-759C6BFB833C}"/>
              </a:ext>
            </a:extLst>
          </p:cNvPr>
          <p:cNvSpPr txBox="1"/>
          <p:nvPr/>
        </p:nvSpPr>
        <p:spPr>
          <a:xfrm>
            <a:off x="122799" y="2054426"/>
            <a:ext cx="5657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SOLT/</a:t>
            </a:r>
            <a:r>
              <a:rPr lang="en-GB" b="1" dirty="0" err="1"/>
              <a:t>TOSM</a:t>
            </a:r>
            <a:r>
              <a:rPr lang="en-GB" dirty="0"/>
              <a:t> – standard 2-port </a:t>
            </a:r>
            <a:r>
              <a:rPr lang="en-GB" dirty="0" err="1"/>
              <a:t>VNA</a:t>
            </a:r>
            <a:r>
              <a:rPr lang="en-GB" dirty="0"/>
              <a:t> calibration procedure with the coaxial terminations (</a:t>
            </a:r>
            <a:r>
              <a:rPr lang="en-GB" dirty="0" err="1"/>
              <a:t>R&amp;S</a:t>
            </a:r>
            <a:r>
              <a:rPr lang="en-GB" dirty="0"/>
              <a:t> mechanical </a:t>
            </a:r>
            <a:r>
              <a:rPr lang="en-GB" dirty="0" err="1"/>
              <a:t>cal</a:t>
            </a:r>
            <a:r>
              <a:rPr lang="en-GB" dirty="0"/>
              <a:t> kit)</a:t>
            </a:r>
            <a:endParaRPr lang="ru-RU" dirty="0"/>
          </a:p>
        </p:txBody>
      </p:sp>
      <p:sp>
        <p:nvSpPr>
          <p:cNvPr id="36" name="Left Brace 35">
            <a:extLst>
              <a:ext uri="{FF2B5EF4-FFF2-40B4-BE49-F238E27FC236}">
                <a16:creationId xmlns:a16="http://schemas.microsoft.com/office/drawing/2014/main" id="{D83EE60E-C2BA-4087-9B6F-F624A6CB1B25}"/>
              </a:ext>
            </a:extLst>
          </p:cNvPr>
          <p:cNvSpPr/>
          <p:nvPr/>
        </p:nvSpPr>
        <p:spPr>
          <a:xfrm rot="10800000">
            <a:off x="6102833" y="3000028"/>
            <a:ext cx="522971" cy="1560221"/>
          </a:xfrm>
          <a:prstGeom prst="leftBrace">
            <a:avLst>
              <a:gd name="adj1" fmla="val 2833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F9F984-8290-4DCA-B3FD-1CAD5E8826CF}"/>
              </a:ext>
            </a:extLst>
          </p:cNvPr>
          <p:cNvSpPr txBox="1"/>
          <p:nvPr/>
        </p:nvSpPr>
        <p:spPr>
          <a:xfrm>
            <a:off x="6552747" y="3424073"/>
            <a:ext cx="1649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Stage II:</a:t>
            </a:r>
          </a:p>
          <a:p>
            <a:r>
              <a:rPr lang="en-GB" sz="2000" dirty="0"/>
              <a:t>Deembedding</a:t>
            </a:r>
            <a:endParaRPr lang="ru-RU" sz="2000" dirty="0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C8EE941D-8C98-4384-B3AC-F8430482C87E}"/>
              </a:ext>
            </a:extLst>
          </p:cNvPr>
          <p:cNvSpPr/>
          <p:nvPr/>
        </p:nvSpPr>
        <p:spPr>
          <a:xfrm rot="10800000">
            <a:off x="6185467" y="4996223"/>
            <a:ext cx="522971" cy="1560221"/>
          </a:xfrm>
          <a:prstGeom prst="leftBrace">
            <a:avLst>
              <a:gd name="adj1" fmla="val 2833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7DCAB61-2FAF-42DE-8CA3-47BC0B6CEE00}"/>
              </a:ext>
            </a:extLst>
          </p:cNvPr>
          <p:cNvSpPr txBox="1"/>
          <p:nvPr/>
        </p:nvSpPr>
        <p:spPr>
          <a:xfrm>
            <a:off x="6612621" y="5407477"/>
            <a:ext cx="1649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Stage II:</a:t>
            </a:r>
          </a:p>
          <a:p>
            <a:r>
              <a:rPr lang="en-GB" sz="2000" dirty="0"/>
              <a:t>Deembedding</a:t>
            </a:r>
            <a:endParaRPr lang="ru-RU" sz="20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F167D2A-20B7-4EFE-B50C-B7728C36B907}"/>
              </a:ext>
            </a:extLst>
          </p:cNvPr>
          <p:cNvCxnSpPr/>
          <p:nvPr/>
        </p:nvCxnSpPr>
        <p:spPr>
          <a:xfrm flipV="1">
            <a:off x="5722817" y="4556004"/>
            <a:ext cx="2484000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7FF0EFF-7B01-42B1-ABF3-50932D282E93}"/>
              </a:ext>
            </a:extLst>
          </p:cNvPr>
          <p:cNvCxnSpPr/>
          <p:nvPr/>
        </p:nvCxnSpPr>
        <p:spPr>
          <a:xfrm flipV="1">
            <a:off x="5722817" y="4950773"/>
            <a:ext cx="2520000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Left Brace 39">
            <a:extLst>
              <a:ext uri="{FF2B5EF4-FFF2-40B4-BE49-F238E27FC236}">
                <a16:creationId xmlns:a16="http://schemas.microsoft.com/office/drawing/2014/main" id="{73176683-226F-44ED-A3A8-08FE74E34027}"/>
              </a:ext>
            </a:extLst>
          </p:cNvPr>
          <p:cNvSpPr/>
          <p:nvPr/>
        </p:nvSpPr>
        <p:spPr>
          <a:xfrm rot="10800000">
            <a:off x="8325345" y="4541105"/>
            <a:ext cx="261486" cy="409668"/>
          </a:xfrm>
          <a:prstGeom prst="leftBrace">
            <a:avLst>
              <a:gd name="adj1" fmla="val 2833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4D82035-A033-4FA9-B203-48F2B3E9D281}"/>
              </a:ext>
            </a:extLst>
          </p:cNvPr>
          <p:cNvSpPr txBox="1"/>
          <p:nvPr/>
        </p:nvSpPr>
        <p:spPr>
          <a:xfrm>
            <a:off x="8485140" y="4386038"/>
            <a:ext cx="2914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Stage III:</a:t>
            </a:r>
          </a:p>
          <a:p>
            <a:r>
              <a:rPr lang="en-GB" sz="2000" dirty="0"/>
              <a:t>Delay Time Compensation</a:t>
            </a:r>
            <a:endParaRPr lang="ru-RU" sz="2000" dirty="0"/>
          </a:p>
        </p:txBody>
      </p:sp>
      <p:pic>
        <p:nvPicPr>
          <p:cNvPr id="42" name="Picture 41" descr="A picture containing text, stationary, writing implement, pencil&#10;&#10;Description automatically generated">
            <a:extLst>
              <a:ext uri="{FF2B5EF4-FFF2-40B4-BE49-F238E27FC236}">
                <a16:creationId xmlns:a16="http://schemas.microsoft.com/office/drawing/2014/main" id="{C396744C-71FF-4B20-A4CE-8A45639C64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0" t="27582" r="16780" b="26666"/>
          <a:stretch/>
        </p:blipFill>
        <p:spPr bwMode="auto">
          <a:xfrm rot="16200000">
            <a:off x="50583" y="171962"/>
            <a:ext cx="1987012" cy="178145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43B56752-0A71-4EFC-820F-192D1229100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3" t="47094" r="14185" b="35493"/>
          <a:stretch/>
        </p:blipFill>
        <p:spPr bwMode="auto">
          <a:xfrm>
            <a:off x="2045241" y="943287"/>
            <a:ext cx="3952558" cy="110278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35A61B6A-2463-4CCC-825A-A423BDE17F5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1" t="34624" r="49282" b="54050"/>
          <a:stretch/>
        </p:blipFill>
        <p:spPr>
          <a:xfrm rot="10800000">
            <a:off x="8262432" y="3057147"/>
            <a:ext cx="3348000" cy="1185741"/>
          </a:xfrm>
          <a:prstGeom prst="rect">
            <a:avLst/>
          </a:prstGeom>
        </p:spPr>
      </p:pic>
      <p:pic>
        <p:nvPicPr>
          <p:cNvPr id="46" name="Picture 45" descr="A picture containing text, device, caliper&#10;&#10;Description automatically generated">
            <a:extLst>
              <a:ext uri="{FF2B5EF4-FFF2-40B4-BE49-F238E27FC236}">
                <a16:creationId xmlns:a16="http://schemas.microsoft.com/office/drawing/2014/main" id="{CD665742-38FD-402B-875D-4655241F76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318" y="1813115"/>
            <a:ext cx="5760000" cy="1172646"/>
          </a:xfrm>
          <a:prstGeom prst="rect">
            <a:avLst/>
          </a:prstGeom>
        </p:spPr>
      </p:pic>
      <p:pic>
        <p:nvPicPr>
          <p:cNvPr id="48" name="Picture 47" descr="Graphical user interface&#10;&#10;Description automatically generated">
            <a:extLst>
              <a:ext uri="{FF2B5EF4-FFF2-40B4-BE49-F238E27FC236}">
                <a16:creationId xmlns:a16="http://schemas.microsoft.com/office/drawing/2014/main" id="{FCF577A2-6EE2-46F1-8B0F-E3C204ADC07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88" t="56294" r="55939" b="25450"/>
          <a:stretch/>
        </p:blipFill>
        <p:spPr>
          <a:xfrm>
            <a:off x="6364318" y="333250"/>
            <a:ext cx="5676872" cy="1410693"/>
          </a:xfrm>
          <a:prstGeom prst="rect">
            <a:avLst/>
          </a:prstGeom>
        </p:spPr>
      </p:pic>
      <p:pic>
        <p:nvPicPr>
          <p:cNvPr id="49" name="Picture 4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B305926-6BFA-42D4-82D5-F36A95A4B4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7509" y="5113106"/>
            <a:ext cx="2750248" cy="164079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BDA8682-B5B8-4072-AE6B-5FA9570E86A5}"/>
              </a:ext>
            </a:extLst>
          </p:cNvPr>
          <p:cNvSpPr txBox="1"/>
          <p:nvPr/>
        </p:nvSpPr>
        <p:spPr>
          <a:xfrm>
            <a:off x="10328885" y="4006162"/>
            <a:ext cx="19094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Straight PCB cell</a:t>
            </a:r>
            <a:endParaRPr lang="ru-RU" sz="20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6E4310-AD37-4C00-98C2-64AF40170E3C}"/>
              </a:ext>
            </a:extLst>
          </p:cNvPr>
          <p:cNvSpPr txBox="1"/>
          <p:nvPr/>
        </p:nvSpPr>
        <p:spPr>
          <a:xfrm>
            <a:off x="10113178" y="1813115"/>
            <a:ext cx="2008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Dogbone PCB cell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810245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979B8D-C66F-4F6E-8452-D06EF875A528}"/>
              </a:ext>
            </a:extLst>
          </p:cNvPr>
          <p:cNvSpPr/>
          <p:nvPr/>
        </p:nvSpPr>
        <p:spPr>
          <a:xfrm>
            <a:off x="84684" y="2872795"/>
            <a:ext cx="9144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VNA</a:t>
            </a:r>
            <a:endParaRPr lang="ru-R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8CF3C1-64F0-4D26-9EB5-8C408D76E3B9}"/>
              </a:ext>
            </a:extLst>
          </p:cNvPr>
          <p:cNvSpPr/>
          <p:nvPr/>
        </p:nvSpPr>
        <p:spPr>
          <a:xfrm>
            <a:off x="4316186" y="454364"/>
            <a:ext cx="2111816" cy="4936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Long antenna cable</a:t>
            </a:r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895C46-3FBD-42E0-9FC6-0C8EB84595C8}"/>
              </a:ext>
            </a:extLst>
          </p:cNvPr>
          <p:cNvSpPr/>
          <p:nvPr/>
        </p:nvSpPr>
        <p:spPr>
          <a:xfrm>
            <a:off x="5960413" y="3243327"/>
            <a:ext cx="2799557" cy="371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Sample</a:t>
            </a:r>
            <a:endParaRPr lang="ru-RU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12ECCD-6F09-4AA2-BB16-0CD04EC19883}"/>
              </a:ext>
            </a:extLst>
          </p:cNvPr>
          <p:cNvSpPr/>
          <p:nvPr/>
        </p:nvSpPr>
        <p:spPr>
          <a:xfrm>
            <a:off x="1872085" y="5456232"/>
            <a:ext cx="1524001" cy="1263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Short cable before the switching box</a:t>
            </a:r>
          </a:p>
          <a:p>
            <a:pPr algn="ctr"/>
            <a:r>
              <a:rPr lang="en-GB" dirty="0"/>
              <a:t>Port II</a:t>
            </a:r>
            <a:endParaRPr lang="ru-RU" dirty="0"/>
          </a:p>
        </p:txBody>
      </p:sp>
      <p:sp>
        <p:nvSpPr>
          <p:cNvPr id="12" name="Arrow: Left-Up 11">
            <a:extLst>
              <a:ext uri="{FF2B5EF4-FFF2-40B4-BE49-F238E27FC236}">
                <a16:creationId xmlns:a16="http://schemas.microsoft.com/office/drawing/2014/main" id="{B288F0E5-8C80-4E6F-9A12-E08BD81E7A74}"/>
              </a:ext>
            </a:extLst>
          </p:cNvPr>
          <p:cNvSpPr>
            <a:spLocks noChangeAspect="1"/>
          </p:cNvSpPr>
          <p:nvPr/>
        </p:nvSpPr>
        <p:spPr>
          <a:xfrm rot="10800000">
            <a:off x="283817" y="389387"/>
            <a:ext cx="1524000" cy="2470708"/>
          </a:xfrm>
          <a:prstGeom prst="leftUpArrow">
            <a:avLst>
              <a:gd name="adj1" fmla="val 19286"/>
              <a:gd name="adj2" fmla="val 1714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4E4C9CAD-8BF6-4424-81D9-38BE854D1A76}"/>
              </a:ext>
            </a:extLst>
          </p:cNvPr>
          <p:cNvSpPr/>
          <p:nvPr/>
        </p:nvSpPr>
        <p:spPr>
          <a:xfrm rot="16200000">
            <a:off x="3597503" y="252740"/>
            <a:ext cx="484632" cy="91440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Arrow: Left-Up 16">
            <a:extLst>
              <a:ext uri="{FF2B5EF4-FFF2-40B4-BE49-F238E27FC236}">
                <a16:creationId xmlns:a16="http://schemas.microsoft.com/office/drawing/2014/main" id="{380C4CF8-99DC-4C5E-8E13-5A712CFAD6DD}"/>
              </a:ext>
            </a:extLst>
          </p:cNvPr>
          <p:cNvSpPr>
            <a:spLocks noChangeAspect="1"/>
          </p:cNvSpPr>
          <p:nvPr/>
        </p:nvSpPr>
        <p:spPr>
          <a:xfrm rot="5400000">
            <a:off x="-311969" y="4205182"/>
            <a:ext cx="2754440" cy="1613667"/>
          </a:xfrm>
          <a:prstGeom prst="leftUpArrow">
            <a:avLst>
              <a:gd name="adj1" fmla="val 19286"/>
              <a:gd name="adj2" fmla="val 1714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7C3D943-C89E-4A73-8DA7-B1A6262F01B4}"/>
              </a:ext>
            </a:extLst>
          </p:cNvPr>
          <p:cNvSpPr/>
          <p:nvPr/>
        </p:nvSpPr>
        <p:spPr>
          <a:xfrm rot="10800000">
            <a:off x="8831595" y="1504548"/>
            <a:ext cx="467675" cy="1738779"/>
          </a:xfrm>
          <a:prstGeom prst="leftBrace">
            <a:avLst>
              <a:gd name="adj1" fmla="val 39440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DE72FF80-459B-4788-A5CF-610FD3978692}"/>
              </a:ext>
            </a:extLst>
          </p:cNvPr>
          <p:cNvSpPr/>
          <p:nvPr/>
        </p:nvSpPr>
        <p:spPr>
          <a:xfrm rot="16200000">
            <a:off x="5282023" y="-80820"/>
            <a:ext cx="395577" cy="2620731"/>
          </a:xfrm>
          <a:prstGeom prst="leftBrace">
            <a:avLst>
              <a:gd name="adj1" fmla="val 2833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1" name="Picture 30" descr="A picture containing text&#10;&#10;Description automatically generated">
            <a:extLst>
              <a:ext uri="{FF2B5EF4-FFF2-40B4-BE49-F238E27FC236}">
                <a16:creationId xmlns:a16="http://schemas.microsoft.com/office/drawing/2014/main" id="{CA52B25B-803D-47F1-94CF-A09309E4A3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13" t="24017" r="2241" b="27168"/>
          <a:stretch/>
        </p:blipFill>
        <p:spPr>
          <a:xfrm flipH="1">
            <a:off x="10099195" y="2173973"/>
            <a:ext cx="2014276" cy="2181374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0003EA82-0D02-4949-BF1C-C6A60F981F57}"/>
              </a:ext>
            </a:extLst>
          </p:cNvPr>
          <p:cNvSpPr/>
          <p:nvPr/>
        </p:nvSpPr>
        <p:spPr>
          <a:xfrm>
            <a:off x="4340666" y="5833587"/>
            <a:ext cx="2111816" cy="4936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Long antenna cable</a:t>
            </a:r>
            <a:endParaRPr lang="ru-RU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661A6-6DCC-476E-8692-6F9F0F7C5827}"/>
              </a:ext>
            </a:extLst>
          </p:cNvPr>
          <p:cNvSpPr/>
          <p:nvPr/>
        </p:nvSpPr>
        <p:spPr>
          <a:xfrm>
            <a:off x="1858618" y="78229"/>
            <a:ext cx="1524001" cy="1263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Short cable before the switching box</a:t>
            </a:r>
          </a:p>
          <a:p>
            <a:pPr algn="ctr"/>
            <a:r>
              <a:rPr lang="en-GB" dirty="0"/>
              <a:t>Port I</a:t>
            </a:r>
            <a:endParaRPr lang="ru-RU" dirty="0"/>
          </a:p>
        </p:txBody>
      </p:sp>
      <p:sp>
        <p:nvSpPr>
          <p:cNvPr id="38" name="Arrow: Up-Down 37">
            <a:extLst>
              <a:ext uri="{FF2B5EF4-FFF2-40B4-BE49-F238E27FC236}">
                <a16:creationId xmlns:a16="http://schemas.microsoft.com/office/drawing/2014/main" id="{38407D8D-642B-4B46-A932-9B299AE9E20D}"/>
              </a:ext>
            </a:extLst>
          </p:cNvPr>
          <p:cNvSpPr/>
          <p:nvPr/>
        </p:nvSpPr>
        <p:spPr>
          <a:xfrm rot="16200000">
            <a:off x="3616670" y="5637416"/>
            <a:ext cx="484632" cy="91440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5839347-50E8-4A7C-B727-A65AE84AC55D}"/>
              </a:ext>
            </a:extLst>
          </p:cNvPr>
          <p:cNvSpPr txBox="1"/>
          <p:nvPr/>
        </p:nvSpPr>
        <p:spPr>
          <a:xfrm>
            <a:off x="4083014" y="3044124"/>
            <a:ext cx="13987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Stage I:</a:t>
            </a:r>
          </a:p>
          <a:p>
            <a:r>
              <a:rPr lang="en-GB" sz="2000" dirty="0"/>
              <a:t>SOLT/</a:t>
            </a:r>
            <a:r>
              <a:rPr lang="en-GB" sz="2000" dirty="0" err="1"/>
              <a:t>TOSM</a:t>
            </a:r>
            <a:endParaRPr lang="ru-RU" sz="2000" dirty="0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EA54E686-AE7F-4FB0-B3C3-095AF323BBEA}"/>
              </a:ext>
            </a:extLst>
          </p:cNvPr>
          <p:cNvSpPr/>
          <p:nvPr/>
        </p:nvSpPr>
        <p:spPr>
          <a:xfrm>
            <a:off x="6417172" y="1504551"/>
            <a:ext cx="1736932" cy="1065214"/>
          </a:xfrm>
          <a:prstGeom prst="trapezoid">
            <a:avLst>
              <a:gd name="adj" fmla="val 386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Antenna and  free space</a:t>
            </a:r>
            <a:endParaRPr lang="ru-RU" dirty="0"/>
          </a:p>
          <a:p>
            <a:pPr algn="ctr"/>
            <a:endParaRPr lang="ru-RU" dirty="0"/>
          </a:p>
        </p:txBody>
      </p:sp>
      <p:sp>
        <p:nvSpPr>
          <p:cNvPr id="42" name="Arrow: Left-Up 41">
            <a:extLst>
              <a:ext uri="{FF2B5EF4-FFF2-40B4-BE49-F238E27FC236}">
                <a16:creationId xmlns:a16="http://schemas.microsoft.com/office/drawing/2014/main" id="{817F5806-F20C-4322-8364-1F9F224C6C66}"/>
              </a:ext>
            </a:extLst>
          </p:cNvPr>
          <p:cNvSpPr>
            <a:spLocks noChangeAspect="1"/>
          </p:cNvSpPr>
          <p:nvPr/>
        </p:nvSpPr>
        <p:spPr>
          <a:xfrm rot="16200000">
            <a:off x="6475387" y="434729"/>
            <a:ext cx="1013751" cy="1079539"/>
          </a:xfrm>
          <a:prstGeom prst="leftUpArrow">
            <a:avLst>
              <a:gd name="adj1" fmla="val 27493"/>
              <a:gd name="adj2" fmla="val 26270"/>
              <a:gd name="adj3" fmla="val 258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Arrow: Left-Up 44">
            <a:extLst>
              <a:ext uri="{FF2B5EF4-FFF2-40B4-BE49-F238E27FC236}">
                <a16:creationId xmlns:a16="http://schemas.microsoft.com/office/drawing/2014/main" id="{A031454E-6EE4-42F8-AB93-9CA1565B91D1}"/>
              </a:ext>
            </a:extLst>
          </p:cNvPr>
          <p:cNvSpPr>
            <a:spLocks noChangeAspect="1"/>
          </p:cNvSpPr>
          <p:nvPr/>
        </p:nvSpPr>
        <p:spPr>
          <a:xfrm>
            <a:off x="6452482" y="5363573"/>
            <a:ext cx="1150472" cy="1014165"/>
          </a:xfrm>
          <a:prstGeom prst="leftUpArrow">
            <a:avLst>
              <a:gd name="adj1" fmla="val 27493"/>
              <a:gd name="adj2" fmla="val 26270"/>
              <a:gd name="adj3" fmla="val 258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Trapezoid 46">
            <a:extLst>
              <a:ext uri="{FF2B5EF4-FFF2-40B4-BE49-F238E27FC236}">
                <a16:creationId xmlns:a16="http://schemas.microsoft.com/office/drawing/2014/main" id="{70F10FDD-4AE0-4333-9D6E-ECDB00811A5C}"/>
              </a:ext>
            </a:extLst>
          </p:cNvPr>
          <p:cNvSpPr/>
          <p:nvPr/>
        </p:nvSpPr>
        <p:spPr>
          <a:xfrm rot="10800000">
            <a:off x="6462315" y="4264712"/>
            <a:ext cx="1754784" cy="1082703"/>
          </a:xfrm>
          <a:prstGeom prst="trapezoid">
            <a:avLst>
              <a:gd name="adj" fmla="val 386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ru-RU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BB51E02-5400-41EB-800A-9C3CE82A2647}"/>
              </a:ext>
            </a:extLst>
          </p:cNvPr>
          <p:cNvSpPr txBox="1"/>
          <p:nvPr/>
        </p:nvSpPr>
        <p:spPr>
          <a:xfrm>
            <a:off x="4689154" y="1429434"/>
            <a:ext cx="1649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Stage II:</a:t>
            </a:r>
          </a:p>
          <a:p>
            <a:r>
              <a:rPr lang="en-GB" sz="2000" dirty="0"/>
              <a:t>Deembedding</a:t>
            </a:r>
            <a:endParaRPr lang="ru-RU" sz="2000" dirty="0"/>
          </a:p>
        </p:txBody>
      </p:sp>
      <p:sp>
        <p:nvSpPr>
          <p:cNvPr id="49" name="Left Brace 48">
            <a:extLst>
              <a:ext uri="{FF2B5EF4-FFF2-40B4-BE49-F238E27FC236}">
                <a16:creationId xmlns:a16="http://schemas.microsoft.com/office/drawing/2014/main" id="{550D4F45-0095-4777-88D3-EFAD76AF639A}"/>
              </a:ext>
            </a:extLst>
          </p:cNvPr>
          <p:cNvSpPr/>
          <p:nvPr/>
        </p:nvSpPr>
        <p:spPr>
          <a:xfrm rot="5400000">
            <a:off x="5315424" y="4227361"/>
            <a:ext cx="395577" cy="2620731"/>
          </a:xfrm>
          <a:prstGeom prst="leftBrace">
            <a:avLst>
              <a:gd name="adj1" fmla="val 2833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FC225C0-DF13-41BE-972A-2FA280A12487}"/>
              </a:ext>
            </a:extLst>
          </p:cNvPr>
          <p:cNvSpPr txBox="1"/>
          <p:nvPr/>
        </p:nvSpPr>
        <p:spPr>
          <a:xfrm>
            <a:off x="4695728" y="4632239"/>
            <a:ext cx="1649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Stage II:</a:t>
            </a:r>
          </a:p>
          <a:p>
            <a:r>
              <a:rPr lang="en-GB" sz="2000" dirty="0"/>
              <a:t>Deembedding</a:t>
            </a:r>
            <a:endParaRPr lang="ru-RU" sz="2000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8A4BF8B-9136-4282-A756-352CBC2E63CB}"/>
              </a:ext>
            </a:extLst>
          </p:cNvPr>
          <p:cNvCxnSpPr/>
          <p:nvPr/>
        </p:nvCxnSpPr>
        <p:spPr>
          <a:xfrm flipV="1">
            <a:off x="7763809" y="1499316"/>
            <a:ext cx="1044000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995F6F0-2E7E-434D-BFEF-152C46D7AC09}"/>
              </a:ext>
            </a:extLst>
          </p:cNvPr>
          <p:cNvCxnSpPr/>
          <p:nvPr/>
        </p:nvCxnSpPr>
        <p:spPr>
          <a:xfrm flipV="1">
            <a:off x="7787596" y="5363573"/>
            <a:ext cx="1044000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Left Brace 53">
            <a:extLst>
              <a:ext uri="{FF2B5EF4-FFF2-40B4-BE49-F238E27FC236}">
                <a16:creationId xmlns:a16="http://schemas.microsoft.com/office/drawing/2014/main" id="{52707162-ED84-48D2-B7C8-FE48FFDF3508}"/>
              </a:ext>
            </a:extLst>
          </p:cNvPr>
          <p:cNvSpPr/>
          <p:nvPr/>
        </p:nvSpPr>
        <p:spPr>
          <a:xfrm rot="10800000">
            <a:off x="8844767" y="3656533"/>
            <a:ext cx="426689" cy="1683405"/>
          </a:xfrm>
          <a:prstGeom prst="leftBrace">
            <a:avLst>
              <a:gd name="adj1" fmla="val 39440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CD9E460-6803-4CF8-B6FA-78192CD6A86F}"/>
              </a:ext>
            </a:extLst>
          </p:cNvPr>
          <p:cNvSpPr txBox="1"/>
          <p:nvPr/>
        </p:nvSpPr>
        <p:spPr>
          <a:xfrm>
            <a:off x="9299270" y="1562709"/>
            <a:ext cx="26568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Stage III: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/>
              <a:t>Response&amp;Isolation</a:t>
            </a: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TRL</a:t>
            </a:r>
            <a:endParaRPr lang="ru-RU" sz="2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DA8556F-0CB7-427E-9604-ECEB60260ABD}"/>
              </a:ext>
            </a:extLst>
          </p:cNvPr>
          <p:cNvSpPr txBox="1"/>
          <p:nvPr/>
        </p:nvSpPr>
        <p:spPr>
          <a:xfrm>
            <a:off x="9311447" y="4126747"/>
            <a:ext cx="26568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Stage III: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/>
              <a:t>Response&amp;Isolation</a:t>
            </a: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TRL</a:t>
            </a:r>
            <a:endParaRPr lang="ru-RU" sz="2000" dirty="0"/>
          </a:p>
        </p:txBody>
      </p:sp>
      <p:pic>
        <p:nvPicPr>
          <p:cNvPr id="11" name="Picture 10" descr="A picture containing connector, adapter&#10;&#10;Description automatically generated">
            <a:extLst>
              <a:ext uri="{FF2B5EF4-FFF2-40B4-BE49-F238E27FC236}">
                <a16:creationId xmlns:a16="http://schemas.microsoft.com/office/drawing/2014/main" id="{E0A218C4-A647-4848-BC40-89D6B72304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148" y="198485"/>
            <a:ext cx="1524001" cy="1143166"/>
          </a:xfrm>
          <a:prstGeom prst="rect">
            <a:avLst/>
          </a:prstGeom>
        </p:spPr>
      </p:pic>
      <p:pic>
        <p:nvPicPr>
          <p:cNvPr id="19" name="Picture 18" descr="A picture containing indoor&#10;&#10;Description automatically generated">
            <a:extLst>
              <a:ext uri="{FF2B5EF4-FFF2-40B4-BE49-F238E27FC236}">
                <a16:creationId xmlns:a16="http://schemas.microsoft.com/office/drawing/2014/main" id="{269EDE83-D731-4D63-932E-07438C1BD3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250" y="1647924"/>
            <a:ext cx="2255756" cy="16920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BA2DDDB-1BE1-484D-8947-D2EF23D1DAEE}"/>
              </a:ext>
            </a:extLst>
          </p:cNvPr>
          <p:cNvSpPr txBox="1"/>
          <p:nvPr/>
        </p:nvSpPr>
        <p:spPr>
          <a:xfrm>
            <a:off x="9271457" y="169903"/>
            <a:ext cx="25859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SP4T</a:t>
            </a:r>
            <a:r>
              <a:rPr lang="en-GB" dirty="0"/>
              <a:t> RF switch inside the antenna pillars</a:t>
            </a:r>
          </a:p>
          <a:p>
            <a:r>
              <a:rPr lang="en-GB" dirty="0"/>
              <a:t>with SOL/OSM coaxial terminations</a:t>
            </a:r>
            <a:endParaRPr lang="ru-RU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FC0A369-53CC-4443-8AE6-38A6585327FB}"/>
              </a:ext>
            </a:extLst>
          </p:cNvPr>
          <p:cNvSpPr txBox="1"/>
          <p:nvPr/>
        </p:nvSpPr>
        <p:spPr>
          <a:xfrm>
            <a:off x="1344975" y="3429000"/>
            <a:ext cx="2161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SP6T</a:t>
            </a:r>
            <a:r>
              <a:rPr lang="en-GB" dirty="0"/>
              <a:t> RF switches at the switching box with SOLT/</a:t>
            </a:r>
            <a:r>
              <a:rPr lang="en-GB" dirty="0" err="1"/>
              <a:t>TOSM</a:t>
            </a:r>
            <a:r>
              <a:rPr lang="en-GB" dirty="0"/>
              <a:t> coaxial terminations</a:t>
            </a:r>
            <a:endParaRPr lang="ru-RU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35A9EC47-21F2-45FE-B603-652FFEA5C701}"/>
              </a:ext>
            </a:extLst>
          </p:cNvPr>
          <p:cNvSpPr/>
          <p:nvPr/>
        </p:nvSpPr>
        <p:spPr>
          <a:xfrm rot="10800000">
            <a:off x="3565231" y="702527"/>
            <a:ext cx="604215" cy="5397190"/>
          </a:xfrm>
          <a:prstGeom prst="leftBrace">
            <a:avLst>
              <a:gd name="adj1" fmla="val 2833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7813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2E00E8-B93A-4F99-A682-46D099B8F3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4890" y="0"/>
            <a:ext cx="7979626" cy="685924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8C6FCA5-7DE2-46D2-A46C-B85803A5BEDF}"/>
              </a:ext>
            </a:extLst>
          </p:cNvPr>
          <p:cNvCxnSpPr>
            <a:cxnSpLocks noChangeAspect="1"/>
          </p:cNvCxnSpPr>
          <p:nvPr/>
        </p:nvCxnSpPr>
        <p:spPr>
          <a:xfrm>
            <a:off x="1059765" y="2926082"/>
            <a:ext cx="2304000" cy="275211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E0FF503-6E8D-4CFE-BE44-77AD5C433034}"/>
              </a:ext>
            </a:extLst>
          </p:cNvPr>
          <p:cNvCxnSpPr>
            <a:cxnSpLocks/>
          </p:cNvCxnSpPr>
          <p:nvPr/>
        </p:nvCxnSpPr>
        <p:spPr>
          <a:xfrm>
            <a:off x="3474719" y="1188720"/>
            <a:ext cx="3699804" cy="44805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80118C3-9E70-49BA-BC9A-EA451B3EF70D}"/>
              </a:ext>
            </a:extLst>
          </p:cNvPr>
          <p:cNvSpPr txBox="1"/>
          <p:nvPr/>
        </p:nvSpPr>
        <p:spPr>
          <a:xfrm>
            <a:off x="8004516" y="140675"/>
            <a:ext cx="41874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Choose parallel lines in the phase dispersion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frequency range may include the phase jumps but they must be “clear”, not as in this graph on the 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That is why we will choose only the second line after the multiple jumps on the left and before the jumps on the right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Even for this part (without jumps), we will select a narrower frequency range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14548DD-9C56-4AE7-9A44-F137872D5D68}"/>
              </a:ext>
            </a:extLst>
          </p:cNvPr>
          <p:cNvCxnSpPr/>
          <p:nvPr/>
        </p:nvCxnSpPr>
        <p:spPr>
          <a:xfrm>
            <a:off x="3685735" y="1434905"/>
            <a:ext cx="0" cy="4284000"/>
          </a:xfrm>
          <a:prstGeom prst="line">
            <a:avLst/>
          </a:prstGeom>
          <a:ln w="28575">
            <a:solidFill>
              <a:srgbClr val="FF0000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135C45-9335-4AFA-B2FA-C61C5AF3D261}"/>
              </a:ext>
            </a:extLst>
          </p:cNvPr>
          <p:cNvCxnSpPr/>
          <p:nvPr/>
        </p:nvCxnSpPr>
        <p:spPr>
          <a:xfrm>
            <a:off x="5990492" y="4217964"/>
            <a:ext cx="0" cy="1512000"/>
          </a:xfrm>
          <a:prstGeom prst="line">
            <a:avLst/>
          </a:prstGeom>
          <a:ln w="28575">
            <a:solidFill>
              <a:srgbClr val="FF0000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9E6BB03-6381-4559-BF02-6234ACB6E728}"/>
              </a:ext>
            </a:extLst>
          </p:cNvPr>
          <p:cNvCxnSpPr/>
          <p:nvPr/>
        </p:nvCxnSpPr>
        <p:spPr>
          <a:xfrm>
            <a:off x="3685735" y="5247249"/>
            <a:ext cx="2304757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15660A8B-FC5D-4E1C-B018-85273CDF60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1" t="34624" r="49282" b="54050"/>
          <a:stretch/>
        </p:blipFill>
        <p:spPr>
          <a:xfrm rot="10800000">
            <a:off x="8066889" y="3638411"/>
            <a:ext cx="4041089" cy="1431208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CE9C961B-CDD8-489A-8219-244BBF6C485D}"/>
              </a:ext>
            </a:extLst>
          </p:cNvPr>
          <p:cNvSpPr/>
          <p:nvPr/>
        </p:nvSpPr>
        <p:spPr>
          <a:xfrm>
            <a:off x="3041796" y="4217964"/>
            <a:ext cx="590843" cy="2989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78FF69-A8AF-417F-807B-A700F7C91018}"/>
              </a:ext>
            </a:extLst>
          </p:cNvPr>
          <p:cNvSpPr txBox="1"/>
          <p:nvPr/>
        </p:nvSpPr>
        <p:spPr>
          <a:xfrm>
            <a:off x="1299552" y="1745039"/>
            <a:ext cx="1555310" cy="1200329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GB" dirty="0">
                <a:solidFill>
                  <a:schemeClr val="bg1"/>
                </a:solidFill>
              </a:rPr>
              <a:t>Such multiple jumps must be excluded from consideration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B37210-DC3C-4B7E-A803-3050B1664328}"/>
              </a:ext>
            </a:extLst>
          </p:cNvPr>
          <p:cNvCxnSpPr>
            <a:endCxn id="23" idx="2"/>
          </p:cNvCxnSpPr>
          <p:nvPr/>
        </p:nvCxnSpPr>
        <p:spPr>
          <a:xfrm>
            <a:off x="2053883" y="2926082"/>
            <a:ext cx="987913" cy="14413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AC1832E-52BC-42F9-B58A-96D9BD2813FC}"/>
              </a:ext>
            </a:extLst>
          </p:cNvPr>
          <p:cNvSpPr txBox="1"/>
          <p:nvPr/>
        </p:nvSpPr>
        <p:spPr>
          <a:xfrm>
            <a:off x="3765471" y="4046920"/>
            <a:ext cx="17959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Frequency range that will be used for calculation of the delay time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248864B-FA1D-4FE4-8EC6-05EE38FA029C}"/>
              </a:ext>
            </a:extLst>
          </p:cNvPr>
          <p:cNvSpPr/>
          <p:nvPr/>
        </p:nvSpPr>
        <p:spPr>
          <a:xfrm>
            <a:off x="1593997" y="3912634"/>
            <a:ext cx="907708" cy="4547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098601-7559-4647-AEBF-DB24435554FD}"/>
              </a:ext>
            </a:extLst>
          </p:cNvPr>
          <p:cNvSpPr txBox="1"/>
          <p:nvPr/>
        </p:nvSpPr>
        <p:spPr>
          <a:xfrm>
            <a:off x="1052173" y="4382003"/>
            <a:ext cx="1487064" cy="92333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Such single “shift” is also undesirable</a:t>
            </a:r>
          </a:p>
        </p:txBody>
      </p:sp>
    </p:spTree>
    <p:extLst>
      <p:ext uri="{BB962C8B-B14F-4D97-AF65-F5344CB8AC3E}">
        <p14:creationId xmlns:p14="http://schemas.microsoft.com/office/powerpoint/2010/main" val="3262368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7E2D8431-3694-42E3-92C7-520FF2D632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36"/>
          <a:stretch/>
        </p:blipFill>
        <p:spPr>
          <a:xfrm>
            <a:off x="0" y="0"/>
            <a:ext cx="7966914" cy="6858000"/>
          </a:xfrm>
          <a:prstGeom prst="rect">
            <a:avLst/>
          </a:prstGeom>
        </p:spPr>
      </p:pic>
      <p:pic>
        <p:nvPicPr>
          <p:cNvPr id="5" name="Picture 4" descr="A picture containing text, device, caliper&#10;&#10;Description automatically generated">
            <a:extLst>
              <a:ext uri="{FF2B5EF4-FFF2-40B4-BE49-F238E27FC236}">
                <a16:creationId xmlns:a16="http://schemas.microsoft.com/office/drawing/2014/main" id="{4215AFD2-7CF5-4C68-A45B-9F76D00A8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037629" y="2665678"/>
            <a:ext cx="4112167" cy="83717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FC9BE2E-901D-4F3D-93D5-D149AFAD1E92}"/>
              </a:ext>
            </a:extLst>
          </p:cNvPr>
          <p:cNvSpPr txBox="1"/>
          <p:nvPr/>
        </p:nvSpPr>
        <p:spPr>
          <a:xfrm>
            <a:off x="7990448" y="1259059"/>
            <a:ext cx="41874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Although the two phase dispersion lines before and after the jump do not look perfectly parallel, we could try to combine them into an unwrapped phase.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49650C-F893-43A0-88FA-A17A8AB47F6F}"/>
              </a:ext>
            </a:extLst>
          </p:cNvPr>
          <p:cNvSpPr txBox="1"/>
          <p:nvPr/>
        </p:nvSpPr>
        <p:spPr>
          <a:xfrm>
            <a:off x="2318912" y="2427815"/>
            <a:ext cx="119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Clear jump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1340D7E-FAF0-4F1A-B443-9178F85C8E28}"/>
              </a:ext>
            </a:extLst>
          </p:cNvPr>
          <p:cNvCxnSpPr/>
          <p:nvPr/>
        </p:nvCxnSpPr>
        <p:spPr>
          <a:xfrm>
            <a:off x="1308295" y="3439405"/>
            <a:ext cx="0" cy="2232000"/>
          </a:xfrm>
          <a:prstGeom prst="line">
            <a:avLst/>
          </a:prstGeom>
          <a:ln w="28575">
            <a:solidFill>
              <a:srgbClr val="FF0000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5F64F5E-E24C-46F7-8A07-4C6E4239F91E}"/>
              </a:ext>
            </a:extLst>
          </p:cNvPr>
          <p:cNvCxnSpPr/>
          <p:nvPr/>
        </p:nvCxnSpPr>
        <p:spPr>
          <a:xfrm>
            <a:off x="5118294" y="3254176"/>
            <a:ext cx="0" cy="2412000"/>
          </a:xfrm>
          <a:prstGeom prst="line">
            <a:avLst/>
          </a:prstGeom>
          <a:ln w="28575">
            <a:solidFill>
              <a:srgbClr val="FF0000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98485BF-EB92-43CD-A58C-20C705FE6B8C}"/>
              </a:ext>
            </a:extLst>
          </p:cNvPr>
          <p:cNvCxnSpPr>
            <a:cxnSpLocks/>
          </p:cNvCxnSpPr>
          <p:nvPr/>
        </p:nvCxnSpPr>
        <p:spPr>
          <a:xfrm>
            <a:off x="1331205" y="4775834"/>
            <a:ext cx="3787089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9CC84AA-444A-40B8-B96A-F1D05B639E24}"/>
              </a:ext>
            </a:extLst>
          </p:cNvPr>
          <p:cNvSpPr txBox="1"/>
          <p:nvPr/>
        </p:nvSpPr>
        <p:spPr>
          <a:xfrm>
            <a:off x="3251985" y="3415108"/>
            <a:ext cx="1795977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Frequency range that will be used for calculation of the delay time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8BC399A-F761-47A6-AEB8-9E761E53A1D0}"/>
              </a:ext>
            </a:extLst>
          </p:cNvPr>
          <p:cNvCxnSpPr>
            <a:cxnSpLocks noChangeAspect="1"/>
          </p:cNvCxnSpPr>
          <p:nvPr/>
        </p:nvCxnSpPr>
        <p:spPr>
          <a:xfrm>
            <a:off x="987215" y="3018377"/>
            <a:ext cx="2556000" cy="26297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9662470-2CEF-4F11-A562-AC521B2B3801}"/>
              </a:ext>
            </a:extLst>
          </p:cNvPr>
          <p:cNvCxnSpPr>
            <a:cxnSpLocks noChangeAspect="1"/>
          </p:cNvCxnSpPr>
          <p:nvPr/>
        </p:nvCxnSpPr>
        <p:spPr>
          <a:xfrm>
            <a:off x="3252430" y="1125775"/>
            <a:ext cx="3888000" cy="40002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861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235" descr="Chart, line chart&#10;&#10;Description automatically generated">
            <a:extLst>
              <a:ext uri="{FF2B5EF4-FFF2-40B4-BE49-F238E27FC236}">
                <a16:creationId xmlns:a16="http://schemas.microsoft.com/office/drawing/2014/main" id="{FDB2DCEE-5B69-49BF-908C-50901F50A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0" y="872198"/>
            <a:ext cx="5940000" cy="51335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236" descr="Chart, line chart&#10;&#10;Description automatically generated">
            <a:extLst>
              <a:ext uri="{FF2B5EF4-FFF2-40B4-BE49-F238E27FC236}">
                <a16:creationId xmlns:a16="http://schemas.microsoft.com/office/drawing/2014/main" id="{28E996B8-0B0C-437C-BBF0-0BD8C2ED9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934" y="866243"/>
            <a:ext cx="5940000" cy="515324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7">
            <a:extLst>
              <a:ext uri="{FF2B5EF4-FFF2-40B4-BE49-F238E27FC236}">
                <a16:creationId xmlns:a16="http://schemas.microsoft.com/office/drawing/2014/main" id="{CF318ABB-ED14-4220-8C4C-CA4FE29A3A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7BD94F8-5E11-40F2-BEBD-6F38C907AE8D}"/>
              </a:ext>
            </a:extLst>
          </p:cNvPr>
          <p:cNvCxnSpPr>
            <a:cxnSpLocks/>
          </p:cNvCxnSpPr>
          <p:nvPr/>
        </p:nvCxnSpPr>
        <p:spPr>
          <a:xfrm>
            <a:off x="4023360" y="2996419"/>
            <a:ext cx="0" cy="20116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ight Brace 9">
            <a:extLst>
              <a:ext uri="{FF2B5EF4-FFF2-40B4-BE49-F238E27FC236}">
                <a16:creationId xmlns:a16="http://schemas.microsoft.com/office/drawing/2014/main" id="{3008D14D-5CC1-4613-B586-72EB010FAC6B}"/>
              </a:ext>
            </a:extLst>
          </p:cNvPr>
          <p:cNvSpPr/>
          <p:nvPr/>
        </p:nvSpPr>
        <p:spPr>
          <a:xfrm rot="7805315">
            <a:off x="3941443" y="1692591"/>
            <a:ext cx="450166" cy="2193213"/>
          </a:xfrm>
          <a:prstGeom prst="rightBrace">
            <a:avLst>
              <a:gd name="adj1" fmla="val 18201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644342-5CB4-4C28-9FCE-4E1DEA5B58C9}"/>
              </a:ext>
            </a:extLst>
          </p:cNvPr>
          <p:cNvSpPr txBox="1"/>
          <p:nvPr/>
        </p:nvSpPr>
        <p:spPr>
          <a:xfrm>
            <a:off x="4023360" y="3897913"/>
            <a:ext cx="1330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Unwrapping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00B5E1-6C6D-40A6-8806-4D57DC348F95}"/>
              </a:ext>
            </a:extLst>
          </p:cNvPr>
          <p:cNvCxnSpPr>
            <a:cxnSpLocks/>
          </p:cNvCxnSpPr>
          <p:nvPr/>
        </p:nvCxnSpPr>
        <p:spPr>
          <a:xfrm>
            <a:off x="7118252" y="1786597"/>
            <a:ext cx="4276579" cy="30386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103B146A-6D8C-4C44-8B8E-9EA663047F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96"/>
          <a:stretch/>
        </p:blipFill>
        <p:spPr>
          <a:xfrm>
            <a:off x="132562" y="827312"/>
            <a:ext cx="11902468" cy="5475515"/>
          </a:xfrm>
          <a:prstGeom prst="rect">
            <a:avLst/>
          </a:prstGeom>
        </p:spPr>
      </p:pic>
      <p:pic>
        <p:nvPicPr>
          <p:cNvPr id="5" name="Picture 4" descr="A picture containing text, device, caliper&#10;&#10;Description automatically generated">
            <a:extLst>
              <a:ext uri="{FF2B5EF4-FFF2-40B4-BE49-F238E27FC236}">
                <a16:creationId xmlns:a16="http://schemas.microsoft.com/office/drawing/2014/main" id="{0E3C0700-89D4-4895-885D-DE7276A4C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997546" y="1534884"/>
            <a:ext cx="5495898" cy="11188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26D6B2-F48B-4630-BE08-F326EB49B7FD}"/>
              </a:ext>
            </a:extLst>
          </p:cNvPr>
          <p:cNvSpPr txBox="1"/>
          <p:nvPr/>
        </p:nvSpPr>
        <p:spPr>
          <a:xfrm>
            <a:off x="696690" y="1012370"/>
            <a:ext cx="9380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ym typeface="Symbol" panose="05050102010706020507" pitchFamily="18" charset="2"/>
              </a:rPr>
              <a:t>Z, </a:t>
            </a:r>
            <a:endParaRPr lang="ru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AE52BD-91D4-4195-AFF1-046A4B25A11A}"/>
              </a:ext>
            </a:extLst>
          </p:cNvPr>
          <p:cNvSpPr txBox="1"/>
          <p:nvPr/>
        </p:nvSpPr>
        <p:spPr>
          <a:xfrm>
            <a:off x="9916635" y="5083628"/>
            <a:ext cx="221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ym typeface="Symbol" panose="05050102010706020507" pitchFamily="18" charset="2"/>
              </a:rPr>
              <a:t>Frequency, Hz</a:t>
            </a:r>
            <a:endParaRPr lang="ru-RU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3F37AC8-A4F4-4E70-A98D-9000DEE50226}"/>
                  </a:ext>
                </a:extLst>
              </p:cNvPr>
              <p:cNvSpPr txBox="1"/>
              <p:nvPr/>
            </p:nvSpPr>
            <p:spPr>
              <a:xfrm>
                <a:off x="1643743" y="301462"/>
                <a:ext cx="3755572" cy="5258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̄"/>
                              <m:ctrlPr>
                                <a:rPr lang="ru-RU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ru-RU" sz="28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</m:acc>
                        </m:e>
                        <m:sub>
                          <m:r>
                            <a:rPr lang="ru-RU" sz="2800" i="0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  <m:r>
                        <a:rPr lang="ru-RU" sz="2800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8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ru-RU" sz="2800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  <m:r>
                        <a:rPr lang="ru-RU" sz="2800">
                          <a:latin typeface="Cambria Math" panose="02040503050406030204" pitchFamily="18" charset="0"/>
                        </a:rPr>
                        <m:t>×</m:t>
                      </m:r>
                      <m:func>
                        <m:funcPr>
                          <m:ctrlPr>
                            <a:rPr lang="ru-RU" sz="2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ru-RU" sz="280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u-RU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ru-RU" sz="2800" i="1">
                              <a:latin typeface="Cambria Math" panose="02040503050406030204" pitchFamily="18" charset="0"/>
                            </a:rPr>
                            <m:t>𝜔</m:t>
                          </m:r>
                          <m:r>
                            <m:rPr>
                              <m:sty m:val="p"/>
                            </m:rPr>
                            <a:rPr lang="ru-RU" sz="280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ru-RU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ru-RU" sz="28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3F37AC8-A4F4-4E70-A98D-9000DEE50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3743" y="301462"/>
                <a:ext cx="3755572" cy="5258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4A0ACD9A-6EC9-4DE4-99A5-CFB229C9CF31}"/>
              </a:ext>
            </a:extLst>
          </p:cNvPr>
          <p:cNvSpPr txBox="1"/>
          <p:nvPr/>
        </p:nvSpPr>
        <p:spPr>
          <a:xfrm>
            <a:off x="1943062" y="6267361"/>
            <a:ext cx="83886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Impedance dispersion measured in a ferromagnetic wire</a:t>
            </a:r>
            <a:endParaRPr lang="ru-RU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CD8D762-E8AB-49E2-8D69-280554D8E87D}"/>
                  </a:ext>
                </a:extLst>
              </p:cNvPr>
              <p:cNvSpPr txBox="1"/>
              <p:nvPr/>
            </p:nvSpPr>
            <p:spPr>
              <a:xfrm>
                <a:off x="6483672" y="152941"/>
                <a:ext cx="2660328" cy="8011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:r>
                  <a:rPr lang="en-GB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Z</a:t>
                </a:r>
                <a:r>
                  <a:rPr lang="en-GB" sz="2800" dirty="0"/>
                  <a:t> </a:t>
                </a:r>
                <a14:m>
                  <m:oMath xmlns:m="http://schemas.openxmlformats.org/officeDocument/2006/math">
                    <m:r>
                      <a:rPr lang="ru-RU" sz="2800" i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100</m:t>
                    </m:r>
                    <m:r>
                      <a:rPr lang="en-GB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ru-RU" sz="2800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2800" i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ru-RU" sz="28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̄"/>
                                <m:ctrlPr>
                                  <a:rPr lang="ru-RU" sz="2800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ru-RU" sz="28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</m:acc>
                          </m:e>
                          <m:sub>
                            <m:r>
                              <a:rPr lang="ru-RU" sz="2800">
                                <a:latin typeface="Cambria Math" panose="02040503050406030204" pitchFamily="18" charset="0"/>
                              </a:rPr>
                              <m:t>21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ru-RU" sz="28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̄"/>
                                <m:ctrlPr>
                                  <a:rPr lang="ru-RU" sz="2800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ru-RU" sz="28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</m:acc>
                          </m:e>
                          <m:sub>
                            <m:r>
                              <a:rPr lang="ru-RU" sz="2800">
                                <a:latin typeface="Cambria Math" panose="02040503050406030204" pitchFamily="18" charset="0"/>
                              </a:rPr>
                              <m:t>21</m:t>
                            </m:r>
                          </m:sub>
                        </m:sSub>
                      </m:den>
                    </m:f>
                  </m:oMath>
                </a14:m>
                <a:endParaRPr lang="ru-RU" sz="280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CD8D762-E8AB-49E2-8D69-280554D8E8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3672" y="152941"/>
                <a:ext cx="2660328" cy="801117"/>
              </a:xfrm>
              <a:prstGeom prst="rect">
                <a:avLst/>
              </a:prstGeom>
              <a:blipFill>
                <a:blip r:embed="rId5"/>
                <a:stretch>
                  <a:fillRect l="-4817" b="-75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Arrow: Right 13">
            <a:extLst>
              <a:ext uri="{FF2B5EF4-FFF2-40B4-BE49-F238E27FC236}">
                <a16:creationId xmlns:a16="http://schemas.microsoft.com/office/drawing/2014/main" id="{15F45E1D-891E-433B-8F7A-CEADF65091A2}"/>
              </a:ext>
            </a:extLst>
          </p:cNvPr>
          <p:cNvSpPr/>
          <p:nvPr/>
        </p:nvSpPr>
        <p:spPr>
          <a:xfrm>
            <a:off x="5522393" y="370110"/>
            <a:ext cx="772885" cy="3483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75AEB7-9520-4D01-9F02-8E80FCA9C5E5}"/>
              </a:ext>
            </a:extLst>
          </p:cNvPr>
          <p:cNvSpPr txBox="1"/>
          <p:nvPr/>
        </p:nvSpPr>
        <p:spPr>
          <a:xfrm>
            <a:off x="2090057" y="2967335"/>
            <a:ext cx="9053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 dirty="0"/>
              <a:t>Spikes</a:t>
            </a:r>
            <a:r>
              <a:rPr lang="en-GB" sz="2400" dirty="0"/>
              <a:t> </a:t>
            </a:r>
            <a:r>
              <a:rPr lang="en-GB" sz="24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due to numerical uncertainties caused by the 2-port deembedding</a:t>
            </a:r>
            <a:endParaRPr lang="ru-RU" sz="2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17BD8C8-95EF-499C-8743-194FB1B95A92}"/>
              </a:ext>
            </a:extLst>
          </p:cNvPr>
          <p:cNvCxnSpPr/>
          <p:nvPr/>
        </p:nvCxnSpPr>
        <p:spPr>
          <a:xfrm flipH="1">
            <a:off x="1242876" y="3341914"/>
            <a:ext cx="1326153" cy="5225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FCCB7E-2A01-4745-8425-B319C61EFEF3}"/>
              </a:ext>
            </a:extLst>
          </p:cNvPr>
          <p:cNvCxnSpPr>
            <a:cxnSpLocks/>
          </p:cNvCxnSpPr>
          <p:nvPr/>
        </p:nvCxnSpPr>
        <p:spPr>
          <a:xfrm>
            <a:off x="2569029" y="3341914"/>
            <a:ext cx="751114" cy="18614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64E38A-BDC2-426C-A163-FE41F8C555B6}"/>
              </a:ext>
            </a:extLst>
          </p:cNvPr>
          <p:cNvCxnSpPr>
            <a:cxnSpLocks/>
          </p:cNvCxnSpPr>
          <p:nvPr/>
        </p:nvCxnSpPr>
        <p:spPr>
          <a:xfrm>
            <a:off x="2569029" y="3361334"/>
            <a:ext cx="1872342" cy="7420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6A8D4C8-237D-420C-AFF4-F39B205D5ACB}"/>
              </a:ext>
            </a:extLst>
          </p:cNvPr>
          <p:cNvCxnSpPr>
            <a:cxnSpLocks/>
          </p:cNvCxnSpPr>
          <p:nvPr/>
        </p:nvCxnSpPr>
        <p:spPr>
          <a:xfrm>
            <a:off x="664032" y="5796937"/>
            <a:ext cx="8638595" cy="1674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5746C41-D521-4161-8B0C-DA3DF00B2564}"/>
              </a:ext>
            </a:extLst>
          </p:cNvPr>
          <p:cNvSpPr txBox="1"/>
          <p:nvPr/>
        </p:nvSpPr>
        <p:spPr>
          <a:xfrm>
            <a:off x="2296007" y="5335272"/>
            <a:ext cx="7283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The delay time has been tuned for this frequency range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72601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1219</TotalTime>
  <Words>329</Words>
  <Application>Microsoft Office PowerPoint</Application>
  <PresentationFormat>Widescreen</PresentationFormat>
  <Paragraphs>65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Dmitriy Makhnovskiy</dc:creator>
  <cp:lastModifiedBy>Dmitriy Makhnovskiy</cp:lastModifiedBy>
  <cp:revision>35</cp:revision>
  <dcterms:created xsi:type="dcterms:W3CDTF">2022-03-12T20:04:22Z</dcterms:created>
  <dcterms:modified xsi:type="dcterms:W3CDTF">2022-03-18T00:57:03Z</dcterms:modified>
</cp:coreProperties>
</file>

<file path=docProps/thumbnail.jpeg>
</file>